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A93EA-5D0D-4E3D-BCDD-53289D636F07}" type="datetimeFigureOut">
              <a:rPr lang="nl-BE" smtClean="0"/>
              <a:t>21/05/2015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D00E9-F6F6-45F4-9D84-D70EED756AD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43788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A93EA-5D0D-4E3D-BCDD-53289D636F07}" type="datetimeFigureOut">
              <a:rPr lang="nl-BE" smtClean="0"/>
              <a:t>21/05/2015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D00E9-F6F6-45F4-9D84-D70EED756AD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14136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A93EA-5D0D-4E3D-BCDD-53289D636F07}" type="datetimeFigureOut">
              <a:rPr lang="nl-BE" smtClean="0"/>
              <a:t>21/05/2015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D00E9-F6F6-45F4-9D84-D70EED756AD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7636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A93EA-5D0D-4E3D-BCDD-53289D636F07}" type="datetimeFigureOut">
              <a:rPr lang="nl-BE" smtClean="0"/>
              <a:t>21/05/2015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D00E9-F6F6-45F4-9D84-D70EED756AD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85724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A93EA-5D0D-4E3D-BCDD-53289D636F07}" type="datetimeFigureOut">
              <a:rPr lang="nl-BE" smtClean="0"/>
              <a:t>21/05/2015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D00E9-F6F6-45F4-9D84-D70EED756AD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9718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A93EA-5D0D-4E3D-BCDD-53289D636F07}" type="datetimeFigureOut">
              <a:rPr lang="nl-BE" smtClean="0"/>
              <a:t>21/05/2015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D00E9-F6F6-45F4-9D84-D70EED756AD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38249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A93EA-5D0D-4E3D-BCDD-53289D636F07}" type="datetimeFigureOut">
              <a:rPr lang="nl-BE" smtClean="0"/>
              <a:t>21/05/2015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D00E9-F6F6-45F4-9D84-D70EED756AD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22987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A93EA-5D0D-4E3D-BCDD-53289D636F07}" type="datetimeFigureOut">
              <a:rPr lang="nl-BE" smtClean="0"/>
              <a:t>21/05/2015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D00E9-F6F6-45F4-9D84-D70EED756AD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01715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A93EA-5D0D-4E3D-BCDD-53289D636F07}" type="datetimeFigureOut">
              <a:rPr lang="nl-BE" smtClean="0"/>
              <a:t>21/05/2015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D00E9-F6F6-45F4-9D84-D70EED756AD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53758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A93EA-5D0D-4E3D-BCDD-53289D636F07}" type="datetimeFigureOut">
              <a:rPr lang="nl-BE" smtClean="0"/>
              <a:t>21/05/2015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D00E9-F6F6-45F4-9D84-D70EED756AD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16204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A93EA-5D0D-4E3D-BCDD-53289D636F07}" type="datetimeFigureOut">
              <a:rPr lang="nl-BE" smtClean="0"/>
              <a:t>21/05/2015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D00E9-F6F6-45F4-9D84-D70EED756AD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21094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FA93EA-5D0D-4E3D-BCDD-53289D636F07}" type="datetimeFigureOut">
              <a:rPr lang="nl-BE" smtClean="0"/>
              <a:t>21/05/2015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DD00E9-F6F6-45F4-9D84-D70EED756AD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41093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Map1.xlsx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27584" y="620688"/>
            <a:ext cx="7772400" cy="1470025"/>
          </a:xfrm>
        </p:spPr>
        <p:txBody>
          <a:bodyPr>
            <a:normAutofit/>
          </a:bodyPr>
          <a:lstStyle/>
          <a:p>
            <a:r>
              <a:rPr lang="nl-BE" sz="6600" dirty="0">
                <a:latin typeface="MS PMincho" panose="02020600040205080304" pitchFamily="18" charset="-128"/>
                <a:ea typeface="MS PMincho" panose="02020600040205080304" pitchFamily="18" charset="-128"/>
              </a:rPr>
              <a:t>S</a:t>
            </a:r>
            <a:r>
              <a:rPr lang="nl-BE" sz="6600" dirty="0" smtClean="0">
                <a:latin typeface="MS PMincho" panose="02020600040205080304" pitchFamily="18" charset="-128"/>
                <a:ea typeface="MS PMincho" panose="02020600040205080304" pitchFamily="18" charset="-128"/>
              </a:rPr>
              <a:t>tellingen</a:t>
            </a:r>
            <a:endParaRPr lang="nl-BE" sz="6600" dirty="0">
              <a:latin typeface="MS PMincho" panose="02020600040205080304" pitchFamily="18" charset="-128"/>
              <a:ea typeface="MS PMincho" panose="02020600040205080304" pitchFamily="18" charset="-128"/>
            </a:endParaRPr>
          </a:p>
        </p:txBody>
      </p:sp>
      <p:cxnSp>
        <p:nvCxnSpPr>
          <p:cNvPr id="5" name="Rechte verbindingslijn 4"/>
          <p:cNvCxnSpPr/>
          <p:nvPr/>
        </p:nvCxnSpPr>
        <p:spPr>
          <a:xfrm>
            <a:off x="2915816" y="1772816"/>
            <a:ext cx="3816424" cy="0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Afbeeldi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564904"/>
            <a:ext cx="3256136" cy="407017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151" y="2564904"/>
            <a:ext cx="3240178" cy="4070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656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>
                <a:latin typeface="MS PMincho" panose="02020600040205080304" pitchFamily="18" charset="-128"/>
                <a:ea typeface="MS PMincho" panose="02020600040205080304" pitchFamily="18" charset="-128"/>
              </a:rPr>
              <a:t>Inhoud</a:t>
            </a:r>
            <a:endParaRPr lang="nl-BE" dirty="0">
              <a:latin typeface="MS PMincho" panose="02020600040205080304" pitchFamily="18" charset="-128"/>
              <a:ea typeface="MS PMincho" panose="02020600040205080304" pitchFamily="18" charset="-128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sz="2800" dirty="0" smtClean="0">
              <a:latin typeface="MS PMincho" panose="02020600040205080304" pitchFamily="18" charset="-128"/>
              <a:ea typeface="MS PMincho" panose="02020600040205080304" pitchFamily="18" charset="-128"/>
            </a:endParaRPr>
          </a:p>
          <a:p>
            <a:r>
              <a:rPr lang="nl-BE" sz="2800" dirty="0" smtClean="0">
                <a:latin typeface="MS PMincho" panose="02020600040205080304" pitchFamily="18" charset="-128"/>
                <a:ea typeface="MS PMincho" panose="02020600040205080304" pitchFamily="18" charset="-128"/>
              </a:rPr>
              <a:t>Legbordstellingen</a:t>
            </a:r>
          </a:p>
          <a:p>
            <a:r>
              <a:rPr lang="nl-BE" sz="2800" dirty="0" smtClean="0">
                <a:latin typeface="MS PMincho" panose="02020600040205080304" pitchFamily="18" charset="-128"/>
                <a:ea typeface="MS PMincho" panose="02020600040205080304" pitchFamily="18" charset="-128"/>
              </a:rPr>
              <a:t>Palletstellingen</a:t>
            </a:r>
          </a:p>
          <a:p>
            <a:r>
              <a:rPr lang="nl-BE" sz="2800" dirty="0" smtClean="0">
                <a:latin typeface="MS PMincho" panose="02020600040205080304" pitchFamily="18" charset="-128"/>
                <a:ea typeface="MS PMincho" panose="02020600040205080304" pitchFamily="18" charset="-128"/>
              </a:rPr>
              <a:t>Horizontale carrouselstelling</a:t>
            </a:r>
          </a:p>
          <a:p>
            <a:r>
              <a:rPr lang="nl-BE" sz="2800" dirty="0" smtClean="0">
                <a:latin typeface="MS PMincho" panose="02020600040205080304" pitchFamily="18" charset="-128"/>
                <a:ea typeface="MS PMincho" panose="02020600040205080304" pitchFamily="18" charset="-128"/>
              </a:rPr>
              <a:t>Verticale carrouselstelling</a:t>
            </a:r>
          </a:p>
          <a:p>
            <a:r>
              <a:rPr lang="nl-BE" sz="2800" dirty="0" smtClean="0">
                <a:latin typeface="MS PMincho" panose="02020600040205080304" pitchFamily="18" charset="-128"/>
                <a:ea typeface="MS PMincho" panose="02020600040205080304" pitchFamily="18" charset="-128"/>
              </a:rPr>
              <a:t>Draagarmstelling</a:t>
            </a:r>
          </a:p>
          <a:p>
            <a:r>
              <a:rPr lang="nl-BE" sz="2800" dirty="0" smtClean="0">
                <a:latin typeface="MS PMincho" panose="02020600040205080304" pitchFamily="18" charset="-128"/>
                <a:ea typeface="MS PMincho" panose="02020600040205080304" pitchFamily="18" charset="-128"/>
              </a:rPr>
              <a:t>Doorrolstelling</a:t>
            </a:r>
          </a:p>
          <a:p>
            <a:endParaRPr lang="nl-BE" dirty="0"/>
          </a:p>
        </p:txBody>
      </p:sp>
      <p:cxnSp>
        <p:nvCxnSpPr>
          <p:cNvPr id="5" name="Rechte verbindingslijn 4"/>
          <p:cNvCxnSpPr/>
          <p:nvPr/>
        </p:nvCxnSpPr>
        <p:spPr>
          <a:xfrm>
            <a:off x="3491880" y="1160748"/>
            <a:ext cx="2520280" cy="0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Afbeelding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2555222"/>
            <a:ext cx="2259856" cy="4035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956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4000" dirty="0" smtClean="0">
                <a:latin typeface="MS PMincho" panose="02020600040205080304" pitchFamily="18" charset="-128"/>
                <a:ea typeface="MS PMincho" panose="02020600040205080304" pitchFamily="18" charset="-128"/>
              </a:rPr>
              <a:t>Legbordstelling</a:t>
            </a:r>
            <a:endParaRPr lang="nl-BE" sz="4000" dirty="0">
              <a:latin typeface="MS PMincho" panose="02020600040205080304" pitchFamily="18" charset="-128"/>
              <a:ea typeface="MS PMincho" panose="02020600040205080304" pitchFamily="18" charset="-128"/>
            </a:endParaRPr>
          </a:p>
        </p:txBody>
      </p:sp>
      <p:pic>
        <p:nvPicPr>
          <p:cNvPr id="7" name="Tijdelijke aanduiding voor inhoud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240868"/>
            <a:ext cx="3600400" cy="2664296"/>
          </a:xfrm>
        </p:spPr>
      </p:pic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3779912" y="1628800"/>
            <a:ext cx="4968552" cy="45259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nl-BE" sz="2100" dirty="0" smtClean="0">
                <a:latin typeface="MS PMincho" panose="02020600040205080304" pitchFamily="18" charset="-128"/>
                <a:ea typeface="MS PMincho" panose="02020600040205080304" pitchFamily="18" charset="-128"/>
              </a:rPr>
              <a:t>Verticale ladders, liggers of legborden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BE" sz="2100" dirty="0" smtClean="0">
                <a:latin typeface="MS PMincho" panose="02020600040205080304" pitchFamily="18" charset="-128"/>
                <a:ea typeface="MS PMincho" panose="02020600040205080304" pitchFamily="18" charset="-128"/>
              </a:rPr>
              <a:t>Oplossing voor verschillende artikelnummers en omloopsnelheid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BE" sz="2100" dirty="0" smtClean="0">
                <a:latin typeface="MS PMincho" panose="02020600040205080304" pitchFamily="18" charset="-128"/>
                <a:ea typeface="MS PMincho" panose="02020600040205080304" pitchFamily="18" charset="-128"/>
              </a:rPr>
              <a:t>Geschikt voor opslag van zware of volumineuze goederen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BE" sz="2100" dirty="0" smtClean="0">
                <a:latin typeface="MS PMincho" panose="02020600040205080304" pitchFamily="18" charset="-128"/>
                <a:ea typeface="MS PMincho" panose="02020600040205080304" pitchFamily="18" charset="-128"/>
              </a:rPr>
              <a:t>Instelbare niveaus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BE" sz="2100" dirty="0" smtClean="0">
                <a:latin typeface="MS PMincho" panose="02020600040205080304" pitchFamily="18" charset="-128"/>
                <a:ea typeface="MS PMincho" panose="02020600040205080304" pitchFamily="18" charset="-128"/>
              </a:rPr>
              <a:t>Eenvoudige montage</a:t>
            </a:r>
          </a:p>
          <a:p>
            <a:endParaRPr lang="nl-BE" sz="2000" dirty="0" smtClean="0">
              <a:latin typeface="MS PMincho" panose="02020600040205080304" pitchFamily="18" charset="-128"/>
              <a:ea typeface="MS PMincho" panose="02020600040205080304" pitchFamily="18" charset="-128"/>
            </a:endParaRPr>
          </a:p>
        </p:txBody>
      </p:sp>
      <p:cxnSp>
        <p:nvCxnSpPr>
          <p:cNvPr id="6" name="Rechte verbindingslijn 5"/>
          <p:cNvCxnSpPr/>
          <p:nvPr/>
        </p:nvCxnSpPr>
        <p:spPr>
          <a:xfrm>
            <a:off x="2771800" y="1185190"/>
            <a:ext cx="3744416" cy="0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://us.cdn2.123rf.com/168nwm/alexmas/alexmas1110/alexmas111000016/10808552-3d-man-staan-a-a-a-a-a-a-met-een-stalen-sleutel-3d-beeld-geafa-soleerde-witte-achtergron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573016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0350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4000" dirty="0" smtClean="0">
                <a:latin typeface="MS PMincho" panose="02020600040205080304" pitchFamily="18" charset="-128"/>
                <a:ea typeface="MS PMincho" panose="02020600040205080304" pitchFamily="18" charset="-128"/>
              </a:rPr>
              <a:t>Conventionele palletstelling</a:t>
            </a:r>
            <a:endParaRPr lang="nl-BE" sz="4000" dirty="0">
              <a:latin typeface="MS PMincho" panose="02020600040205080304" pitchFamily="18" charset="-128"/>
              <a:ea typeface="MS PMincho" panose="02020600040205080304" pitchFamily="18" charset="-128"/>
            </a:endParaRPr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628801"/>
            <a:ext cx="2592288" cy="2548956"/>
          </a:xfrm>
        </p:spPr>
      </p:pic>
      <p:pic>
        <p:nvPicPr>
          <p:cNvPr id="6" name="Tijdelijke aanduiding voor inhoud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365104"/>
            <a:ext cx="2597014" cy="2256310"/>
          </a:xfrm>
        </p:spPr>
      </p:pic>
      <p:cxnSp>
        <p:nvCxnSpPr>
          <p:cNvPr id="8" name="Rechte verbindingslijn 7"/>
          <p:cNvCxnSpPr/>
          <p:nvPr/>
        </p:nvCxnSpPr>
        <p:spPr>
          <a:xfrm>
            <a:off x="1547664" y="1196752"/>
            <a:ext cx="6192688" cy="0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kstvak 8"/>
          <p:cNvSpPr txBox="1"/>
          <p:nvPr/>
        </p:nvSpPr>
        <p:spPr>
          <a:xfrm>
            <a:off x="3563888" y="1700808"/>
            <a:ext cx="52565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b="1" dirty="0" smtClean="0">
                <a:solidFill>
                  <a:schemeClr val="accent3">
                    <a:lumMod val="75000"/>
                  </a:schemeClr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Voordelen: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l-BE" sz="2000" dirty="0" smtClean="0">
                <a:latin typeface="MS PMincho" panose="02020600040205080304" pitchFamily="18" charset="-128"/>
                <a:ea typeface="MS PMincho" panose="02020600040205080304" pitchFamily="18" charset="-128"/>
              </a:rPr>
              <a:t>Directe toegang tot alle artikelen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l-BE" sz="2000" dirty="0" smtClean="0">
                <a:latin typeface="MS PMincho" panose="02020600040205080304" pitchFamily="18" charset="-128"/>
                <a:ea typeface="MS PMincho" panose="02020600040205080304" pitchFamily="18" charset="-128"/>
              </a:rPr>
              <a:t>Eenvoudige controle van voorraden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l-BE" sz="2000" dirty="0" smtClean="0">
                <a:latin typeface="MS PMincho" panose="02020600040205080304" pitchFamily="18" charset="-128"/>
                <a:ea typeface="MS PMincho" panose="02020600040205080304" pitchFamily="18" charset="-128"/>
              </a:rPr>
              <a:t>Aanpasbaar aan iedere ruimte, gewicht en omvang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l-BE" sz="2000" dirty="0" smtClean="0">
                <a:latin typeface="MS PMincho" panose="02020600040205080304" pitchFamily="18" charset="-128"/>
                <a:ea typeface="MS PMincho" panose="02020600040205080304" pitchFamily="18" charset="-128"/>
              </a:rPr>
              <a:t>Makkelijk opslag verschillende artikelnummers </a:t>
            </a:r>
            <a:endParaRPr lang="nl-BE" sz="2000" dirty="0">
              <a:latin typeface="MS PMincho" panose="02020600040205080304" pitchFamily="18" charset="-128"/>
              <a:ea typeface="MS PMincho" panose="02020600040205080304" pitchFamily="18" charset="-128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3851920" y="4725144"/>
            <a:ext cx="4536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600" b="1" i="1" dirty="0" smtClean="0"/>
              <a:t>Het meest universele systeem voor directe toegang tot elke pallet</a:t>
            </a:r>
            <a:endParaRPr lang="nl-BE" sz="1600" b="1" i="1" dirty="0"/>
          </a:p>
        </p:txBody>
      </p:sp>
    </p:spTree>
    <p:extLst>
      <p:ext uri="{BB962C8B-B14F-4D97-AF65-F5344CB8AC3E}">
        <p14:creationId xmlns:p14="http://schemas.microsoft.com/office/powerpoint/2010/main" val="3171710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BE" sz="4000" dirty="0" smtClean="0">
                <a:latin typeface="MS PMincho" panose="02020600040205080304" pitchFamily="18" charset="-128"/>
                <a:ea typeface="MS PMincho" panose="02020600040205080304" pitchFamily="18" charset="-128"/>
              </a:rPr>
              <a:t>Horizontale en verticale carrouselstelling</a:t>
            </a:r>
            <a:endParaRPr lang="nl-BE" sz="4000" dirty="0">
              <a:latin typeface="MS PMincho" panose="02020600040205080304" pitchFamily="18" charset="-128"/>
              <a:ea typeface="MS PMincho" panose="02020600040205080304" pitchFamily="18" charset="-128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BE" sz="2400" u="sng" dirty="0" smtClean="0">
                <a:latin typeface="MS PMincho" panose="02020600040205080304" pitchFamily="18" charset="-128"/>
                <a:ea typeface="MS PMincho" panose="02020600040205080304" pitchFamily="18" charset="-128"/>
              </a:rPr>
              <a:t>Horizontale carrouselstelling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BE" sz="2000" dirty="0" smtClean="0">
                <a:latin typeface="MS PMincho" panose="02020600040205080304" pitchFamily="18" charset="-128"/>
                <a:ea typeface="MS PMincho" panose="02020600040205080304" pitchFamily="18" charset="-128"/>
              </a:rPr>
              <a:t>Hoge snelheid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BE" sz="2000" dirty="0" smtClean="0">
                <a:latin typeface="MS PMincho" panose="02020600040205080304" pitchFamily="18" charset="-128"/>
                <a:ea typeface="MS PMincho" panose="02020600040205080304" pitchFamily="18" charset="-128"/>
              </a:rPr>
              <a:t>100% nauwkeurigheid bij </a:t>
            </a:r>
            <a:r>
              <a:rPr lang="nl-BE" sz="2000" dirty="0" err="1" smtClean="0">
                <a:latin typeface="MS PMincho" panose="02020600040205080304" pitchFamily="18" charset="-128"/>
                <a:ea typeface="MS PMincho" panose="02020600040205080304" pitchFamily="18" charset="-128"/>
              </a:rPr>
              <a:t>picking</a:t>
            </a:r>
            <a:endParaRPr lang="nl-BE" sz="2000" dirty="0" smtClean="0">
              <a:latin typeface="MS PMincho" panose="02020600040205080304" pitchFamily="18" charset="-128"/>
              <a:ea typeface="MS PMincho" panose="02020600040205080304" pitchFamily="18" charset="-128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nl-BE" sz="2000" dirty="0" smtClean="0">
                <a:latin typeface="MS PMincho" panose="02020600040205080304" pitchFamily="18" charset="-128"/>
                <a:ea typeface="MS PMincho" panose="02020600040205080304" pitchFamily="18" charset="-128"/>
              </a:rPr>
              <a:t>Permanente toegang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BE" sz="2000" dirty="0" smtClean="0">
                <a:latin typeface="MS PMincho" panose="02020600040205080304" pitchFamily="18" charset="-128"/>
                <a:ea typeface="MS PMincho" panose="02020600040205080304" pitchFamily="18" charset="-128"/>
              </a:rPr>
              <a:t>Grotere klanttevredenheid</a:t>
            </a:r>
          </a:p>
          <a:p>
            <a:pPr>
              <a:buFont typeface="Wingdings" panose="05000000000000000000" pitchFamily="2" charset="2"/>
              <a:buChar char="ü"/>
            </a:pPr>
            <a:endParaRPr lang="nl-BE" sz="2000" dirty="0" smtClean="0">
              <a:latin typeface="MS PMincho" panose="02020600040205080304" pitchFamily="18" charset="-128"/>
              <a:ea typeface="MS PMincho" panose="02020600040205080304" pitchFamily="18" charset="-128"/>
            </a:endParaRPr>
          </a:p>
          <a:p>
            <a:pPr marL="0" indent="0">
              <a:buNone/>
            </a:pPr>
            <a:r>
              <a:rPr lang="nl-BE" sz="2000" b="1" dirty="0" smtClean="0">
                <a:latin typeface="MS PMincho" panose="02020600040205080304" pitchFamily="18" charset="-128"/>
                <a:ea typeface="MS PMincho" panose="02020600040205080304" pitchFamily="18" charset="-128"/>
              </a:rPr>
              <a:t>Gegarandeerd door </a:t>
            </a:r>
            <a:r>
              <a:rPr lang="nl-BE" sz="2000" b="1" dirty="0" err="1" smtClean="0">
                <a:latin typeface="MS PMincho" panose="02020600040205080304" pitchFamily="18" charset="-128"/>
                <a:ea typeface="MS PMincho" panose="02020600040205080304" pitchFamily="18" charset="-128"/>
              </a:rPr>
              <a:t>pick</a:t>
            </a:r>
            <a:r>
              <a:rPr lang="nl-BE" sz="2000" b="1" dirty="0" smtClean="0">
                <a:latin typeface="MS PMincho" panose="02020600040205080304" pitchFamily="18" charset="-128"/>
                <a:ea typeface="MS PMincho" panose="02020600040205080304" pitchFamily="18" charset="-128"/>
              </a:rPr>
              <a:t>-</a:t>
            </a:r>
            <a:r>
              <a:rPr lang="nl-BE" sz="2000" b="1" dirty="0" err="1" smtClean="0">
                <a:latin typeface="MS PMincho" panose="02020600040205080304" pitchFamily="18" charset="-128"/>
                <a:ea typeface="MS PMincho" panose="02020600040205080304" pitchFamily="18" charset="-128"/>
              </a:rPr>
              <a:t>to</a:t>
            </a:r>
            <a:r>
              <a:rPr lang="nl-BE" sz="2000" b="1" dirty="0" smtClean="0">
                <a:latin typeface="MS PMincho" panose="02020600040205080304" pitchFamily="18" charset="-128"/>
                <a:ea typeface="MS PMincho" panose="02020600040205080304" pitchFamily="18" charset="-128"/>
              </a:rPr>
              <a:t>-light systeem  </a:t>
            </a:r>
          </a:p>
          <a:p>
            <a:pPr marL="0" indent="0">
              <a:buNone/>
            </a:pPr>
            <a:endParaRPr lang="nl-BE" sz="2000" b="1" u="sng" dirty="0">
              <a:latin typeface="MS PMincho" panose="02020600040205080304" pitchFamily="18" charset="-128"/>
              <a:ea typeface="MS PMincho" panose="02020600040205080304" pitchFamily="18" charset="-128"/>
              <a:hlinkClick r:id="rId2" action="ppaction://hlinkfile"/>
            </a:endParaRPr>
          </a:p>
          <a:p>
            <a:pPr marL="0" indent="0">
              <a:buNone/>
            </a:pPr>
            <a:r>
              <a:rPr lang="nl-BE" sz="2000" u="sng" dirty="0" smtClean="0">
                <a:latin typeface="MS PMincho" panose="02020600040205080304" pitchFamily="18" charset="-128"/>
                <a:ea typeface="MS PMincho" panose="02020600040205080304" pitchFamily="18" charset="-128"/>
                <a:hlinkClick r:id="rId2" action="ppaction://hlinkfile"/>
              </a:rPr>
              <a:t>http://www.youtube.com/watch?v=2JueXy_MXjg</a:t>
            </a:r>
            <a:endParaRPr lang="nl-BE" sz="2000" u="sng" dirty="0" smtClean="0">
              <a:latin typeface="MS PMincho" panose="02020600040205080304" pitchFamily="18" charset="-128"/>
              <a:ea typeface="MS PMincho" panose="02020600040205080304" pitchFamily="18" charset="-128"/>
            </a:endParaRPr>
          </a:p>
          <a:p>
            <a:pPr marL="0" indent="0">
              <a:buNone/>
            </a:pPr>
            <a:endParaRPr lang="nl-BE" sz="2000" b="1" dirty="0">
              <a:latin typeface="MS PMincho" panose="02020600040205080304" pitchFamily="18" charset="-128"/>
              <a:ea typeface="MS PMincho" panose="02020600040205080304" pitchFamily="18" charset="-128"/>
            </a:endParaRP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BE" sz="2400" u="sng" dirty="0" smtClean="0">
                <a:latin typeface="MS PMincho" panose="02020600040205080304" pitchFamily="18" charset="-128"/>
                <a:ea typeface="MS PMincho" panose="02020600040205080304" pitchFamily="18" charset="-128"/>
              </a:rPr>
              <a:t>Verticale carrouselstelling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BE" sz="2000" dirty="0" smtClean="0">
                <a:latin typeface="MS PMincho" panose="02020600040205080304" pitchFamily="18" charset="-128"/>
                <a:ea typeface="MS PMincho" panose="02020600040205080304" pitchFamily="18" charset="-128"/>
              </a:rPr>
              <a:t>Bespaar 40% door modernste aandrijftechniek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BE" sz="2000" dirty="0" smtClean="0">
                <a:latin typeface="MS PMincho" panose="02020600040205080304" pitchFamily="18" charset="-128"/>
                <a:ea typeface="MS PMincho" panose="02020600040205080304" pitchFamily="18" charset="-128"/>
              </a:rPr>
              <a:t>Snelle toegang en hoge omloopsnelheid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BE" sz="2000" dirty="0" smtClean="0">
                <a:latin typeface="MS PMincho" panose="02020600040205080304" pitchFamily="18" charset="-128"/>
                <a:ea typeface="MS PMincho" panose="02020600040205080304" pitchFamily="18" charset="-128"/>
              </a:rPr>
              <a:t>Veilig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BE" sz="2000" dirty="0" smtClean="0">
                <a:latin typeface="MS PMincho" panose="02020600040205080304" pitchFamily="18" charset="-128"/>
                <a:ea typeface="MS PMincho" panose="02020600040205080304" pitchFamily="18" charset="-128"/>
              </a:rPr>
              <a:t>Flexibel: variabel legbordsysteem</a:t>
            </a:r>
          </a:p>
          <a:p>
            <a:pPr>
              <a:buFont typeface="Wingdings" panose="05000000000000000000" pitchFamily="2" charset="2"/>
              <a:buChar char="ü"/>
            </a:pPr>
            <a:endParaRPr lang="nl-BE" sz="2000" dirty="0">
              <a:latin typeface="MS PMincho" panose="02020600040205080304" pitchFamily="18" charset="-128"/>
              <a:ea typeface="MS PMincho" panose="02020600040205080304" pitchFamily="18" charset="-128"/>
            </a:endParaRPr>
          </a:p>
          <a:p>
            <a:pPr>
              <a:buFont typeface="Wingdings" panose="05000000000000000000" pitchFamily="2" charset="2"/>
              <a:buChar char="ü"/>
            </a:pPr>
            <a:endParaRPr lang="nl-BE" sz="2000" dirty="0" smtClean="0">
              <a:latin typeface="MS PMincho" panose="02020600040205080304" pitchFamily="18" charset="-128"/>
              <a:ea typeface="MS PMincho" panose="02020600040205080304" pitchFamily="18" charset="-128"/>
            </a:endParaRPr>
          </a:p>
        </p:txBody>
      </p:sp>
      <p:cxnSp>
        <p:nvCxnSpPr>
          <p:cNvPr id="6" name="Rechte verbindingslijn 5"/>
          <p:cNvCxnSpPr/>
          <p:nvPr/>
        </p:nvCxnSpPr>
        <p:spPr>
          <a:xfrm>
            <a:off x="2051720" y="764704"/>
            <a:ext cx="4968552" cy="0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10"/>
          <p:cNvCxnSpPr/>
          <p:nvPr/>
        </p:nvCxnSpPr>
        <p:spPr>
          <a:xfrm>
            <a:off x="2915816" y="1412776"/>
            <a:ext cx="3384376" cy="0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Afbeelding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909" y="4153682"/>
            <a:ext cx="2672507" cy="2552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119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>
                <a:latin typeface="MS PMincho" panose="02020600040205080304" pitchFamily="18" charset="-128"/>
                <a:ea typeface="MS PMincho" panose="02020600040205080304" pitchFamily="18" charset="-128"/>
              </a:rPr>
              <a:t>Draagarmstelling</a:t>
            </a:r>
            <a:endParaRPr lang="nl-BE" dirty="0">
              <a:latin typeface="MS PMincho" panose="02020600040205080304" pitchFamily="18" charset="-128"/>
              <a:ea typeface="MS PMincho" panose="02020600040205080304" pitchFamily="18" charset="-128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nl-BE" sz="2000" dirty="0" smtClean="0">
                <a:latin typeface="MS PMincho" panose="02020600040205080304" pitchFamily="18" charset="-128"/>
                <a:ea typeface="MS PMincho" panose="02020600040205080304" pitchFamily="18" charset="-128"/>
              </a:rPr>
              <a:t>Speciaal ontworpen voor lange goederen of goederen met variabele afmetingen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BE" sz="2000" dirty="0" smtClean="0">
                <a:latin typeface="MS PMincho" panose="02020600040205080304" pitchFamily="18" charset="-128"/>
                <a:ea typeface="MS PMincho" panose="02020600040205080304" pitchFamily="18" charset="-128"/>
              </a:rPr>
              <a:t>Lichte of zware stellingen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BE" sz="2000" dirty="0" err="1" smtClean="0">
                <a:latin typeface="MS PMincho" panose="02020600040205080304" pitchFamily="18" charset="-128"/>
                <a:ea typeface="MS PMincho" panose="02020600040205080304" pitchFamily="18" charset="-128"/>
              </a:rPr>
              <a:t>Één</a:t>
            </a:r>
            <a:r>
              <a:rPr lang="nl-BE" sz="2000" dirty="0" smtClean="0">
                <a:latin typeface="MS PMincho" panose="02020600040205080304" pitchFamily="18" charset="-128"/>
                <a:ea typeface="MS PMincho" panose="02020600040205080304" pitchFamily="18" charset="-128"/>
              </a:rPr>
              <a:t> of twee dragende zijden </a:t>
            </a:r>
            <a:endParaRPr lang="nl-BE" sz="2000" dirty="0">
              <a:latin typeface="MS PMincho" panose="02020600040205080304" pitchFamily="18" charset="-128"/>
              <a:ea typeface="MS PMincho" panose="02020600040205080304" pitchFamily="18" charset="-128"/>
            </a:endParaRPr>
          </a:p>
        </p:txBody>
      </p:sp>
      <p:cxnSp>
        <p:nvCxnSpPr>
          <p:cNvPr id="6" name="Rechte verbindingslijn 5"/>
          <p:cNvCxnSpPr/>
          <p:nvPr/>
        </p:nvCxnSpPr>
        <p:spPr>
          <a:xfrm>
            <a:off x="2483768" y="1124744"/>
            <a:ext cx="4176464" cy="0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Tijdelijke aanduiding voor inhoud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573016"/>
            <a:ext cx="4287728" cy="3061706"/>
          </a:xfr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523" y="2852936"/>
            <a:ext cx="2775417" cy="3755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9927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>
                <a:latin typeface="MS PMincho" panose="02020600040205080304" pitchFamily="18" charset="-128"/>
                <a:ea typeface="MS PMincho" panose="02020600040205080304" pitchFamily="18" charset="-128"/>
              </a:rPr>
              <a:t>Doorrolstelling</a:t>
            </a:r>
            <a:endParaRPr lang="nl-BE" dirty="0">
              <a:latin typeface="MS PMincho" panose="02020600040205080304" pitchFamily="18" charset="-128"/>
              <a:ea typeface="MS PMincho" panose="02020600040205080304" pitchFamily="18" charset="-128"/>
            </a:endParaRPr>
          </a:p>
        </p:txBody>
      </p:sp>
      <p:pic>
        <p:nvPicPr>
          <p:cNvPr id="7" name="Tijdelijke aanduiding voor inhoud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412776"/>
            <a:ext cx="2880320" cy="3064170"/>
          </a:xfrm>
        </p:spPr>
      </p:pic>
      <p:pic>
        <p:nvPicPr>
          <p:cNvPr id="8" name="Tijdelijke aanduiding voor inhoud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4658123"/>
            <a:ext cx="2886472" cy="2165395"/>
          </a:xfrm>
        </p:spPr>
      </p:pic>
      <p:cxnSp>
        <p:nvCxnSpPr>
          <p:cNvPr id="6" name="Rechte verbindingslijn 5"/>
          <p:cNvCxnSpPr/>
          <p:nvPr/>
        </p:nvCxnSpPr>
        <p:spPr>
          <a:xfrm>
            <a:off x="2843808" y="1124744"/>
            <a:ext cx="3600400" cy="0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kstvak 8"/>
          <p:cNvSpPr txBox="1"/>
          <p:nvPr/>
        </p:nvSpPr>
        <p:spPr>
          <a:xfrm>
            <a:off x="395536" y="1484783"/>
            <a:ext cx="489654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b="1" dirty="0" smtClean="0">
                <a:solidFill>
                  <a:schemeClr val="accent3">
                    <a:lumMod val="75000"/>
                  </a:schemeClr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Bestaat uit: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BE" sz="2000" dirty="0" smtClean="0">
                <a:latin typeface="MS PMincho" panose="02020600040205080304" pitchFamily="18" charset="-128"/>
                <a:ea typeface="MS PMincho" panose="02020600040205080304" pitchFamily="18" charset="-128"/>
              </a:rPr>
              <a:t>Metalen frame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BE" sz="2000" dirty="0" err="1" smtClean="0">
                <a:latin typeface="MS PMincho" panose="02020600040205080304" pitchFamily="18" charset="-128"/>
                <a:ea typeface="MS PMincho" panose="02020600040205080304" pitchFamily="18" charset="-128"/>
              </a:rPr>
              <a:t>lichthellende</a:t>
            </a:r>
            <a:r>
              <a:rPr lang="nl-BE" sz="2000" dirty="0" smtClean="0">
                <a:latin typeface="MS PMincho" panose="02020600040205080304" pitchFamily="18" charset="-128"/>
                <a:ea typeface="MS PMincho" panose="02020600040205080304" pitchFamily="18" charset="-128"/>
              </a:rPr>
              <a:t> looprollen</a:t>
            </a:r>
          </a:p>
          <a:p>
            <a:endParaRPr lang="nl-BE" dirty="0">
              <a:ln w="0">
                <a:solidFill>
                  <a:schemeClr val="tx1"/>
                </a:solidFill>
              </a:ln>
              <a:latin typeface="MS PMincho" panose="02020600040205080304" pitchFamily="18" charset="-128"/>
              <a:ea typeface="MS PMincho" panose="02020600040205080304" pitchFamily="18" charset="-128"/>
            </a:endParaRPr>
          </a:p>
          <a:p>
            <a:r>
              <a:rPr lang="nl-BE" b="1" dirty="0" smtClean="0">
                <a:ln w="0" cmpd="sng">
                  <a:solidFill>
                    <a:schemeClr val="tx1"/>
                  </a:solidFill>
                </a:ln>
                <a:latin typeface="MS PMincho" panose="02020600040205080304" pitchFamily="18" charset="-128"/>
                <a:ea typeface="MS PMincho" panose="02020600040205080304" pitchFamily="18" charset="-128"/>
              </a:rPr>
              <a:t>“Achterkant op stelling geplaatst</a:t>
            </a:r>
          </a:p>
          <a:p>
            <a:r>
              <a:rPr lang="nl-BE" b="1" dirty="0" smtClean="0">
                <a:ln w="0" cmpd="sng">
                  <a:solidFill>
                    <a:schemeClr val="tx1"/>
                  </a:solidFill>
                </a:ln>
                <a:latin typeface="MS PMincho" panose="02020600040205080304" pitchFamily="18" charset="-128"/>
                <a:ea typeface="MS PMincho" panose="02020600040205080304" pitchFamily="18" charset="-128"/>
              </a:rPr>
              <a:t>Door zwaartekracht glijden naar andere kant”</a:t>
            </a:r>
          </a:p>
          <a:p>
            <a:endParaRPr lang="nl-BE" b="1" dirty="0">
              <a:ln w="0" cmpd="sng">
                <a:solidFill>
                  <a:schemeClr val="tx1"/>
                </a:solidFill>
              </a:ln>
              <a:latin typeface="MS PMincho" panose="02020600040205080304" pitchFamily="18" charset="-128"/>
              <a:ea typeface="MS PMincho" panose="02020600040205080304" pitchFamily="18" charset="-128"/>
            </a:endParaRPr>
          </a:p>
          <a:p>
            <a:endParaRPr lang="nl-BE" b="1" dirty="0" smtClean="0">
              <a:ln w="0" cmpd="sng">
                <a:solidFill>
                  <a:schemeClr val="tx1"/>
                </a:solidFill>
              </a:ln>
              <a:latin typeface="MS PMincho" panose="02020600040205080304" pitchFamily="18" charset="-128"/>
              <a:ea typeface="MS PMincho" panose="02020600040205080304" pitchFamily="18" charset="-128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l-BE" sz="2000" dirty="0" smtClean="0">
                <a:latin typeface="MS PMincho" panose="02020600040205080304" pitchFamily="18" charset="-128"/>
                <a:ea typeface="MS PMincho" panose="02020600040205080304" pitchFamily="18" charset="-128"/>
              </a:rPr>
              <a:t>Perfecte goederenstroom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l-BE" sz="2000" dirty="0" smtClean="0">
                <a:latin typeface="MS PMincho" panose="02020600040205080304" pitchFamily="18" charset="-128"/>
                <a:ea typeface="MS PMincho" panose="02020600040205080304" pitchFamily="18" charset="-128"/>
              </a:rPr>
              <a:t>Geen verkeer bij opslaan en verzamelen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l-BE" sz="2000" dirty="0" smtClean="0">
                <a:latin typeface="MS PMincho" panose="02020600040205080304" pitchFamily="18" charset="-128"/>
                <a:ea typeface="MS PMincho" panose="02020600040205080304" pitchFamily="18" charset="-128"/>
              </a:rPr>
              <a:t>Bestellingen sneller klaargemaakt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l-BE" sz="2000" dirty="0" smtClean="0">
                <a:latin typeface="MS PMincho" panose="02020600040205080304" pitchFamily="18" charset="-128"/>
                <a:ea typeface="MS PMincho" panose="02020600040205080304" pitchFamily="18" charset="-128"/>
              </a:rPr>
              <a:t>FIFO-systeem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l-BE" sz="2000" dirty="0" smtClean="0">
                <a:latin typeface="MS PMincho" panose="02020600040205080304" pitchFamily="18" charset="-128"/>
                <a:ea typeface="MS PMincho" panose="02020600040205080304" pitchFamily="18" charset="-128"/>
              </a:rPr>
              <a:t>Tijdwinst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nl-BE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nl-BE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0754779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92696"/>
            <a:ext cx="7772400" cy="1470025"/>
          </a:xfrm>
        </p:spPr>
        <p:txBody>
          <a:bodyPr/>
          <a:lstStyle/>
          <a:p>
            <a:r>
              <a:rPr lang="nl-BE" dirty="0" smtClean="0"/>
              <a:t>“</a:t>
            </a:r>
            <a:r>
              <a:rPr lang="nl-BE" dirty="0" smtClean="0">
                <a:latin typeface="Haettenschweiler" panose="020B0706040902060204" pitchFamily="34" charset="0"/>
              </a:rPr>
              <a:t>Deze verschillende stellingen vergemakkelijken uw leven!”</a:t>
            </a:r>
            <a:endParaRPr lang="nl-BE" dirty="0">
              <a:latin typeface="Haettenschweiler" panose="020B0706040902060204" pitchFamily="34" charset="0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697088"/>
            <a:ext cx="7493000" cy="353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08211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173</Words>
  <Application>Microsoft Office PowerPoint</Application>
  <PresentationFormat>Diavoorstelling (4:3)</PresentationFormat>
  <Paragraphs>57</Paragraphs>
  <Slides>8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9" baseType="lpstr">
      <vt:lpstr>Kantoorthema</vt:lpstr>
      <vt:lpstr>Stellingen</vt:lpstr>
      <vt:lpstr>Inhoud</vt:lpstr>
      <vt:lpstr>Legbordstelling</vt:lpstr>
      <vt:lpstr>Conventionele palletstelling</vt:lpstr>
      <vt:lpstr>Horizontale en verticale carrouselstelling</vt:lpstr>
      <vt:lpstr>Draagarmstelling</vt:lpstr>
      <vt:lpstr>Doorrolstelling</vt:lpstr>
      <vt:lpstr>“Deze verschillende stellingen vergemakkelijken uw leven!”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verkoopa21</dc:creator>
  <cp:lastModifiedBy>klasx</cp:lastModifiedBy>
  <cp:revision>7</cp:revision>
  <dcterms:created xsi:type="dcterms:W3CDTF">2014-09-11T11:51:38Z</dcterms:created>
  <dcterms:modified xsi:type="dcterms:W3CDTF">2015-05-21T11:53:58Z</dcterms:modified>
</cp:coreProperties>
</file>